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334" r:id="rId5"/>
    <p:sldId id="298" r:id="rId6"/>
    <p:sldId id="301" r:id="rId7"/>
    <p:sldId id="302" r:id="rId8"/>
    <p:sldId id="331" r:id="rId9"/>
    <p:sldId id="290" r:id="rId10"/>
    <p:sldId id="292" r:id="rId11"/>
    <p:sldId id="291" r:id="rId12"/>
    <p:sldId id="293" r:id="rId13"/>
    <p:sldId id="280" r:id="rId14"/>
    <p:sldId id="276" r:id="rId15"/>
    <p:sldId id="320" r:id="rId16"/>
    <p:sldId id="321" r:id="rId17"/>
    <p:sldId id="277" r:id="rId18"/>
    <p:sldId id="279" r:id="rId19"/>
    <p:sldId id="332" r:id="rId20"/>
    <p:sldId id="283" r:id="rId21"/>
    <p:sldId id="278" r:id="rId22"/>
    <p:sldId id="289" r:id="rId23"/>
    <p:sldId id="318" r:id="rId24"/>
    <p:sldId id="272" r:id="rId25"/>
    <p:sldId id="275" r:id="rId26"/>
    <p:sldId id="319" r:id="rId27"/>
    <p:sldId id="271" r:id="rId28"/>
    <p:sldId id="309" r:id="rId29"/>
    <p:sldId id="274" r:id="rId30"/>
    <p:sldId id="284" r:id="rId31"/>
    <p:sldId id="286" r:id="rId32"/>
    <p:sldId id="288" r:id="rId33"/>
    <p:sldId id="326" r:id="rId34"/>
    <p:sldId id="327" r:id="rId35"/>
    <p:sldId id="328" r:id="rId36"/>
    <p:sldId id="333" r:id="rId37"/>
    <p:sldId id="297" r:id="rId38"/>
    <p:sldId id="265" r:id="rId39"/>
    <p:sldId id="262" r:id="rId40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1592A"/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65" autoAdjust="0"/>
  </p:normalViewPr>
  <p:slideViewPr>
    <p:cSldViewPr>
      <p:cViewPr varScale="1">
        <p:scale>
          <a:sx n="109" d="100"/>
          <a:sy n="109" d="100"/>
        </p:scale>
        <p:origin x="1596" y="10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22-9-2015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Demonstrations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50671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text?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41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20062"/>
            <a:ext cx="7143963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" y="1220062"/>
            <a:ext cx="7080354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(.md source file)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(HTML Preview)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(unformatted text)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ext/plain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0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</a:t>
            </a:r>
            <a:r>
              <a:rPr lang="tr-TR" dirty="0" smtClean="0"/>
              <a:t>(code files) </a:t>
            </a:r>
            <a:br>
              <a:rPr lang="tr-TR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Java, C++ … Programing Languages 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model?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0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(ReqIF Standard)</a:t>
            </a:r>
            <a:r>
              <a:rPr lang="tr-TR" dirty="0"/>
              <a:t/>
            </a:r>
            <a:br>
              <a:rPr lang="tr-TR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Interchange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Format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</a:t>
            </a:r>
            <a:r>
              <a:rPr lang="tr-TR" dirty="0" smtClean="0"/>
              <a:t>(BPMN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Process Model &amp; Notation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3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2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err="1">
                <a:solidFill>
                  <a:schemeClr val="bg1"/>
                </a:solidFill>
              </a:rPr>
              <a:t>What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 err="1">
                <a:solidFill>
                  <a:schemeClr val="bg1"/>
                </a:solidFill>
              </a:rPr>
              <a:t>is</a:t>
            </a:r>
            <a:r>
              <a:rPr lang="fr-FR" sz="4800" dirty="0">
                <a:solidFill>
                  <a:schemeClr val="bg1"/>
                </a:solidFill>
              </a:rPr>
              <a:t> the </a:t>
            </a:r>
            <a:r>
              <a:rPr lang="fr-FR" sz="4800" dirty="0" err="1">
                <a:solidFill>
                  <a:schemeClr val="bg1"/>
                </a:solidFill>
              </a:rPr>
              <a:t>problem</a:t>
            </a:r>
            <a:r>
              <a:rPr lang="fr-FR" sz="4800" dirty="0">
                <a:solidFill>
                  <a:schemeClr val="bg1"/>
                </a:solidFill>
              </a:rPr>
              <a:t>?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43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(UML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 Modeling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Eclipse Modeling Framework (EMF)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Tree-based or Tabular Representations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Software/System Architecture Design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8223"/>
            <a:ext cx="7143962" cy="5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Topic Maps, Mind Maps, Vocabularies …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196752"/>
            <a:ext cx="713937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(ER, IDEF1.x)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209898"/>
            <a:ext cx="7139372" cy="52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(Textual Lang.)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Domain Specific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(Java, C++, etc.)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Even Programing Languages (ASTs)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280920" cy="2016224"/>
          </a:xfrm>
        </p:spPr>
        <p:txBody>
          <a:bodyPr>
            <a:normAutofit fontScale="90000"/>
          </a:bodyPr>
          <a:lstStyle/>
          <a:p>
            <a:r>
              <a:rPr lang="tr-TR" sz="4800" dirty="0" smtClean="0"/>
              <a:t>Is it possible to connect and keep arbitrary software/system engineering </a:t>
            </a:r>
            <a:r>
              <a:rPr lang="tr-TR" sz="4800" dirty="0"/>
              <a:t>artifacts synchronized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723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919702" cy="489654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ModelWriter – The </a:t>
            </a:r>
            <a:r>
              <a:rPr lang="tr-TR" sz="4200" dirty="0" smtClean="0">
                <a:solidFill>
                  <a:schemeClr val="bg1"/>
                </a:solidFill>
              </a:rPr>
              <a:t>Solution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546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Airbus A380!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related to design principles.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452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" y="1072651"/>
            <a:ext cx="9022582" cy="490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" y="1072265"/>
            <a:ext cx="9024000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Capture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3" y="1072265"/>
            <a:ext cx="9023999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4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Extraction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7576112" cy="52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9862" y="6016597"/>
            <a:ext cx="9134138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400" dirty="0" smtClean="0">
                <a:solidFill>
                  <a:schemeClr val="bg1"/>
                </a:solidFill>
              </a:rPr>
              <a:t>Synchronization is maintained!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3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Quantification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expected benefits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I</a:t>
            </a:r>
            <a:r>
              <a:rPr lang="en-IE" dirty="0" err="1" smtClean="0"/>
              <a:t>mprove</a:t>
            </a:r>
            <a:r>
              <a:rPr lang="tr-TR" dirty="0" smtClean="0"/>
              <a:t>ment in</a:t>
            </a:r>
            <a:r>
              <a:rPr lang="en-IE" dirty="0" smtClean="0"/>
              <a:t> </a:t>
            </a:r>
            <a:r>
              <a:rPr lang="en-IE" dirty="0"/>
              <a:t>quality and productivity of technical </a:t>
            </a:r>
            <a:r>
              <a:rPr lang="en-IE" dirty="0" smtClean="0"/>
              <a:t>documentation</a:t>
            </a:r>
            <a:r>
              <a:rPr lang="tr-TR" dirty="0" smtClean="0"/>
              <a:t>.</a:t>
            </a:r>
            <a:endParaRPr lang="tr-TR" dirty="0"/>
          </a:p>
          <a:p>
            <a:pPr>
              <a:defRPr/>
            </a:pPr>
            <a:endParaRPr lang="tr-TR" dirty="0" smtClean="0"/>
          </a:p>
          <a:p>
            <a:pPr>
              <a:defRPr/>
            </a:pPr>
            <a:r>
              <a:rPr lang="en-US" dirty="0" smtClean="0"/>
              <a:t>Quality </a:t>
            </a:r>
            <a:r>
              <a:rPr lang="en-US" dirty="0"/>
              <a:t>increase of the product with consistent requirements and designs. </a:t>
            </a:r>
          </a:p>
          <a:p>
            <a:pPr lvl="2"/>
            <a:r>
              <a:rPr lang="en-US" dirty="0"/>
              <a:t>For instance, according to AIRBUS’s claims in their use cases, the global saving would be 5 M€ to 7 M€ (A350 Recurring Cost</a:t>
            </a:r>
            <a:r>
              <a:rPr lang="en-US" dirty="0" smtClean="0"/>
              <a:t>)</a:t>
            </a: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IE" dirty="0" smtClean="0"/>
              <a:t>50</a:t>
            </a:r>
            <a:r>
              <a:rPr lang="en-IE" dirty="0"/>
              <a:t>% reduction of costs for keeping the documentation up-to-date with the developed software</a:t>
            </a:r>
            <a:endParaRPr lang="en-US" dirty="0"/>
          </a:p>
          <a:p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5024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908720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5636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Plants!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of a construction site.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237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Automobiles!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technical specifications 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535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Write once … and </a:t>
            </a:r>
            <a:r>
              <a:rPr lang="fr-FR" sz="3200" dirty="0" err="1">
                <a:solidFill>
                  <a:schemeClr val="bg1"/>
                </a:solidFill>
              </a:rPr>
              <a:t>never</a:t>
            </a:r>
            <a:r>
              <a:rPr lang="fr-FR" sz="3200" dirty="0">
                <a:solidFill>
                  <a:schemeClr val="bg1"/>
                </a:solidFill>
              </a:rPr>
              <a:t> look at </a:t>
            </a:r>
            <a:r>
              <a:rPr lang="fr-FR" sz="3200" dirty="0" err="1" smtClean="0">
                <a:solidFill>
                  <a:schemeClr val="bg1"/>
                </a:solidFill>
              </a:rPr>
              <a:t>afte</a:t>
            </a:r>
            <a:r>
              <a:rPr lang="tr-TR" sz="3200" dirty="0" smtClean="0">
                <a:solidFill>
                  <a:schemeClr val="bg1"/>
                </a:solidFill>
              </a:rPr>
              <a:t>r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930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Hard to </a:t>
            </a:r>
            <a:r>
              <a:rPr lang="fr-FR" sz="3200" dirty="0" err="1">
                <a:solidFill>
                  <a:schemeClr val="bg1"/>
                </a:solidFill>
              </a:rPr>
              <a:t>keep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smtClean="0">
                <a:solidFill>
                  <a:schemeClr val="bg1"/>
                </a:solidFill>
              </a:rPr>
              <a:t>up-to-date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0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</a:rPr>
              <a:t>Useful</a:t>
            </a:r>
            <a:r>
              <a:rPr lang="fr-FR" sz="3200" dirty="0">
                <a:solidFill>
                  <a:schemeClr val="bg1"/>
                </a:solidFill>
              </a:rPr>
              <a:t> for </a:t>
            </a:r>
            <a:r>
              <a:rPr lang="fr-FR" sz="3200" dirty="0" err="1">
                <a:solidFill>
                  <a:schemeClr val="bg1"/>
                </a:solidFill>
              </a:rPr>
              <a:t>users</a:t>
            </a:r>
            <a:r>
              <a:rPr lang="fr-FR" sz="3200" dirty="0">
                <a:solidFill>
                  <a:schemeClr val="bg1"/>
                </a:solidFill>
              </a:rPr>
              <a:t> / </a:t>
            </a:r>
            <a:r>
              <a:rPr lang="fr-FR" sz="3200" dirty="0" err="1">
                <a:solidFill>
                  <a:schemeClr val="bg1"/>
                </a:solidFill>
              </a:rPr>
              <a:t>Boring</a:t>
            </a:r>
            <a:r>
              <a:rPr lang="fr-FR" sz="3200" dirty="0">
                <a:solidFill>
                  <a:schemeClr val="bg1"/>
                </a:solidFill>
              </a:rPr>
              <a:t> to </a:t>
            </a:r>
            <a:r>
              <a:rPr lang="fr-FR" sz="3200" dirty="0" err="1">
                <a:solidFill>
                  <a:schemeClr val="bg1"/>
                </a:solidFill>
              </a:rPr>
              <a:t>write</a:t>
            </a:r>
            <a:endParaRPr lang="fr-FR" sz="3200" dirty="0">
              <a:solidFill>
                <a:schemeClr val="bg1"/>
              </a:solidFill>
            </a:endParaRPr>
          </a:p>
          <a:p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058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3200" dirty="0" smtClean="0">
                <a:solidFill>
                  <a:schemeClr val="bg1"/>
                </a:solidFill>
              </a:rPr>
              <a:t>No meaning of syntax (words, sentences …)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Semantics!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88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194ccb06-a9bd-44be-8233-5ea8b0721088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2344</TotalTime>
  <Words>351</Words>
  <Application>Microsoft Office PowerPoint</Application>
  <PresentationFormat>On-screen Show (4:3)</PresentationFormat>
  <Paragraphs>56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Wingdings</vt:lpstr>
      <vt:lpstr>ITEA 3 PowerPoint template_small</vt:lpstr>
      <vt:lpstr>Demonstrations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text? </vt:lpstr>
      <vt:lpstr>What is a text? (document file formats) Office Open XML (.docx) (ISO/IEC 29500)</vt:lpstr>
      <vt:lpstr>What is a text? (document file formats) Office Open XML (.docx) (ISO/IEC 29500)</vt:lpstr>
      <vt:lpstr>What is a text? (.md source file) text/markdown (ICANN Standard)</vt:lpstr>
      <vt:lpstr>What is a text? (HTML Preview) text/markdown (ICANN Standard)</vt:lpstr>
      <vt:lpstr>What is a text? (unformatted text) text/plain (ICANN Standard)</vt:lpstr>
      <vt:lpstr>What is a text? (code files)  Java, C++ … Programing Languages </vt:lpstr>
      <vt:lpstr>What is a model? </vt:lpstr>
      <vt:lpstr>Everything is a model! (ReqIF Standard) Requirements Interchange Format</vt:lpstr>
      <vt:lpstr>Everything is a model! (BPMN Standard) Business Process Model &amp; Notation</vt:lpstr>
      <vt:lpstr>Everything is a model! (UML Standard) UML Modeling Languages</vt:lpstr>
      <vt:lpstr>Everything is a model! Eclipse Modeling Framework (EMF)</vt:lpstr>
      <vt:lpstr>Everything is a model! Tree-based or Tabular Representations</vt:lpstr>
      <vt:lpstr>Everything is a model! Software/System Architecture Design</vt:lpstr>
      <vt:lpstr>Everything is a model! Topic Maps, Mind Maps, Vocabularies …</vt:lpstr>
      <vt:lpstr>Everything is a model! Databases (ER, IDEF1.x)</vt:lpstr>
      <vt:lpstr>Everything is a model! (Textual Lang.) Domain Specific Languages</vt:lpstr>
      <vt:lpstr>Everything is a model! (Java, C++, etc.) Even Programing Languages (ASTs)</vt:lpstr>
      <vt:lpstr>Is it possible to connect and keep arbitrary software/system engineering artifacts synchronized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ModelWriter Quantification of the expected benefits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445</cp:revision>
  <dcterms:created xsi:type="dcterms:W3CDTF">2014-11-11T13:03:42Z</dcterms:created>
  <dcterms:modified xsi:type="dcterms:W3CDTF">2015-09-21T21:33:40Z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